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4143" r:id="rId1"/>
  </p:sldMasterIdLst>
  <p:sldIdLst>
    <p:sldId id="256" r:id="rId2"/>
    <p:sldId id="262" r:id="rId3"/>
    <p:sldId id="257" r:id="rId4"/>
    <p:sldId id="258" r:id="rId5"/>
    <p:sldId id="259" r:id="rId6"/>
    <p:sldId id="264" r:id="rId7"/>
    <p:sldId id="265" r:id="rId8"/>
    <p:sldId id="266" r:id="rId9"/>
    <p:sldId id="267" r:id="rId10"/>
    <p:sldId id="271" r:id="rId11"/>
    <p:sldId id="272" r:id="rId12"/>
    <p:sldId id="269" r:id="rId13"/>
    <p:sldId id="270" r:id="rId14"/>
    <p:sldId id="260" r:id="rId15"/>
    <p:sldId id="261" r:id="rId1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 pośredni 2 — Ak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143" autoAdjust="0"/>
    <p:restoredTop sz="94660"/>
  </p:normalViewPr>
  <p:slideViewPr>
    <p:cSldViewPr snapToGrid="0">
      <p:cViewPr varScale="1">
        <p:scale>
          <a:sx n="162" d="100"/>
          <a:sy n="162" d="100"/>
        </p:scale>
        <p:origin x="2490" y="1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microsoft.com/office/2016/11/relationships/changesInfo" Target="changesInfos/changesInfo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ichał Siuda" userId="ac3d82b7658fa7b1" providerId="LiveId" clId="{8EC58869-7A19-4FC0-85B2-B5B1BEFDC187}"/>
    <pc:docChg chg="undo custSel modSld">
      <pc:chgData name="Michał Siuda" userId="ac3d82b7658fa7b1" providerId="LiveId" clId="{8EC58869-7A19-4FC0-85B2-B5B1BEFDC187}" dt="2022-01-06T11:26:08.548" v="1255" actId="20577"/>
      <pc:docMkLst>
        <pc:docMk/>
      </pc:docMkLst>
      <pc:sldChg chg="modSp mod">
        <pc:chgData name="Michał Siuda" userId="ac3d82b7658fa7b1" providerId="LiveId" clId="{8EC58869-7A19-4FC0-85B2-B5B1BEFDC187}" dt="2022-01-06T11:26:08.548" v="1255" actId="20577"/>
        <pc:sldMkLst>
          <pc:docMk/>
          <pc:sldMk cId="72735702" sldId="257"/>
        </pc:sldMkLst>
        <pc:graphicFrameChg chg="modGraphic">
          <ac:chgData name="Michał Siuda" userId="ac3d82b7658fa7b1" providerId="LiveId" clId="{8EC58869-7A19-4FC0-85B2-B5B1BEFDC187}" dt="2022-01-06T11:26:08.548" v="1255" actId="20577"/>
          <ac:graphicFrameMkLst>
            <pc:docMk/>
            <pc:sldMk cId="72735702" sldId="257"/>
            <ac:graphicFrameMk id="4" creationId="{5AC7DD75-7043-4E85-A5A3-D7298BF8FE2C}"/>
          </ac:graphicFrameMkLst>
        </pc:graphicFrameChg>
      </pc:sldChg>
      <pc:sldChg chg="modSp mod">
        <pc:chgData name="Michał Siuda" userId="ac3d82b7658fa7b1" providerId="LiveId" clId="{8EC58869-7A19-4FC0-85B2-B5B1BEFDC187}" dt="2022-01-06T11:18:14.306" v="1238" actId="20577"/>
        <pc:sldMkLst>
          <pc:docMk/>
          <pc:sldMk cId="283705262" sldId="258"/>
        </pc:sldMkLst>
        <pc:spChg chg="mod">
          <ac:chgData name="Michał Siuda" userId="ac3d82b7658fa7b1" providerId="LiveId" clId="{8EC58869-7A19-4FC0-85B2-B5B1BEFDC187}" dt="2022-01-06T10:51:58.775" v="413" actId="313"/>
          <ac:spMkLst>
            <pc:docMk/>
            <pc:sldMk cId="283705262" sldId="258"/>
            <ac:spMk id="2" creationId="{CDF10475-77CE-41F1-AA54-B04B36680DA8}"/>
          </ac:spMkLst>
        </pc:spChg>
        <pc:spChg chg="mod">
          <ac:chgData name="Michał Siuda" userId="ac3d82b7658fa7b1" providerId="LiveId" clId="{8EC58869-7A19-4FC0-85B2-B5B1BEFDC187}" dt="2022-01-06T11:18:14.306" v="1238" actId="20577"/>
          <ac:spMkLst>
            <pc:docMk/>
            <pc:sldMk cId="283705262" sldId="258"/>
            <ac:spMk id="3" creationId="{275C2339-0D1B-4190-ACC7-7BAB68EFFAE8}"/>
          </ac:spMkLst>
        </pc:spChg>
      </pc:sldChg>
      <pc:sldChg chg="modSp mod">
        <pc:chgData name="Michał Siuda" userId="ac3d82b7658fa7b1" providerId="LiveId" clId="{8EC58869-7A19-4FC0-85B2-B5B1BEFDC187}" dt="2022-01-06T11:10:08.837" v="559" actId="313"/>
        <pc:sldMkLst>
          <pc:docMk/>
          <pc:sldMk cId="4189748299" sldId="259"/>
        </pc:sldMkLst>
        <pc:spChg chg="mod">
          <ac:chgData name="Michał Siuda" userId="ac3d82b7658fa7b1" providerId="LiveId" clId="{8EC58869-7A19-4FC0-85B2-B5B1BEFDC187}" dt="2022-01-06T11:10:08.837" v="559" actId="313"/>
          <ac:spMkLst>
            <pc:docMk/>
            <pc:sldMk cId="4189748299" sldId="259"/>
            <ac:spMk id="3" creationId="{7E1835E9-466D-4056-AFEE-C3A41D35D2F1}"/>
          </ac:spMkLst>
        </pc:spChg>
      </pc:sldChg>
      <pc:sldChg chg="modSp mod">
        <pc:chgData name="Michał Siuda" userId="ac3d82b7658fa7b1" providerId="LiveId" clId="{8EC58869-7A19-4FC0-85B2-B5B1BEFDC187}" dt="2022-01-06T11:14:39.937" v="829" actId="20577"/>
        <pc:sldMkLst>
          <pc:docMk/>
          <pc:sldMk cId="2658736448" sldId="260"/>
        </pc:sldMkLst>
        <pc:spChg chg="mod">
          <ac:chgData name="Michał Siuda" userId="ac3d82b7658fa7b1" providerId="LiveId" clId="{8EC58869-7A19-4FC0-85B2-B5B1BEFDC187}" dt="2022-01-06T11:14:39.937" v="829" actId="20577"/>
          <ac:spMkLst>
            <pc:docMk/>
            <pc:sldMk cId="2658736448" sldId="260"/>
            <ac:spMk id="3" creationId="{0FB92076-80F9-48A5-8A15-EF904D3999A8}"/>
          </ac:spMkLst>
        </pc:spChg>
      </pc:sldChg>
      <pc:sldChg chg="modSp mod">
        <pc:chgData name="Michał Siuda" userId="ac3d82b7658fa7b1" providerId="LiveId" clId="{8EC58869-7A19-4FC0-85B2-B5B1BEFDC187}" dt="2022-01-06T11:22:20.537" v="1247" actId="20577"/>
        <pc:sldMkLst>
          <pc:docMk/>
          <pc:sldMk cId="2988568293" sldId="261"/>
        </pc:sldMkLst>
        <pc:spChg chg="mod">
          <ac:chgData name="Michał Siuda" userId="ac3d82b7658fa7b1" providerId="LiveId" clId="{8EC58869-7A19-4FC0-85B2-B5B1BEFDC187}" dt="2022-01-06T11:22:20.537" v="1247" actId="20577"/>
          <ac:spMkLst>
            <pc:docMk/>
            <pc:sldMk cId="2988568293" sldId="261"/>
            <ac:spMk id="3" creationId="{B0C61925-6BC4-4A55-978A-78FD8BDE38F2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3504" y="770467"/>
            <a:ext cx="10782300" cy="3352800"/>
          </a:xfrm>
        </p:spPr>
        <p:txBody>
          <a:bodyPr anchor="b">
            <a:noAutofit/>
          </a:bodyPr>
          <a:lstStyle>
            <a:lvl1pPr algn="l">
              <a:lnSpc>
                <a:spcPct val="80000"/>
              </a:lnSpc>
              <a:defRPr sz="8800" spc="-120" baseline="0">
                <a:solidFill>
                  <a:srgbClr val="FFFFFF"/>
                </a:solidFill>
              </a:defRPr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67512" y="4206876"/>
            <a:ext cx="9228201" cy="1645920"/>
          </a:xfrm>
        </p:spPr>
        <p:txBody>
          <a:bodyPr>
            <a:normAutofit/>
          </a:bodyPr>
          <a:lstStyle>
            <a:lvl1pPr marL="0" indent="0" algn="l">
              <a:buNone/>
              <a:defRPr sz="3200">
                <a:solidFill>
                  <a:schemeClr val="bg1"/>
                </a:solidFill>
                <a:latin typeface="+mj-lt"/>
              </a:defRPr>
            </a:lvl1pPr>
            <a:lvl2pPr marL="457200" indent="0" algn="ctr">
              <a:buNone/>
              <a:defRPr sz="28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pl-PL"/>
              <a:t>Kliknij, aby edytować styl wzorca podtytułu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80000"/>
                  </a:srgbClr>
                </a:solidFill>
              </a:defRPr>
            </a:lvl1pPr>
          </a:lstStyle>
          <a:p>
            <a:fld id="{B61BEF0D-F0BB-DE4B-95CE-6DB70DBA9567}" type="datetimeFigureOut">
              <a:rPr lang="en-US" smtClean="0"/>
              <a:pPr/>
              <a:t>1/13/2022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80000"/>
                  </a:srgb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25000"/>
                  </a:srgbClr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672311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1/13/2022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851867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43950" y="695325"/>
            <a:ext cx="2628900" cy="4800600"/>
          </a:xfrm>
        </p:spPr>
        <p:txBody>
          <a:bodyPr vert="eaVert"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71525" y="714375"/>
            <a:ext cx="7734300" cy="5400675"/>
          </a:xfrm>
        </p:spPr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1/13/2022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896964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1/13/2022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071241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3504" y="767419"/>
            <a:ext cx="10780776" cy="3355848"/>
          </a:xfrm>
        </p:spPr>
        <p:txBody>
          <a:bodyPr anchor="b">
            <a:normAutofit/>
          </a:bodyPr>
          <a:lstStyle>
            <a:lvl1pPr>
              <a:lnSpc>
                <a:spcPct val="80000"/>
              </a:lnSpc>
              <a:defRPr sz="8800" b="0" baseline="0">
                <a:solidFill>
                  <a:schemeClr val="accent1"/>
                </a:solidFill>
              </a:defRPr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67512" y="4204209"/>
            <a:ext cx="9226296" cy="1645920"/>
          </a:xfrm>
        </p:spPr>
        <p:txBody>
          <a:bodyPr anchor="t">
            <a:normAutofit/>
          </a:bodyPr>
          <a:lstStyle>
            <a:lvl1pPr marL="0" indent="0">
              <a:buNone/>
              <a:defRPr sz="320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1/13/2022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85147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6656" y="1998134"/>
            <a:ext cx="4663440" cy="376732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11330" y="1998134"/>
            <a:ext cx="4663440" cy="376732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1/13/2022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682296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040467"/>
            <a:ext cx="4663440" cy="723400"/>
          </a:xfrm>
        </p:spPr>
        <p:txBody>
          <a:bodyPr anchor="ctr">
            <a:normAutofit/>
          </a:bodyPr>
          <a:lstStyle>
            <a:lvl1pPr marL="0" indent="0">
              <a:buNone/>
              <a:defRPr sz="2200" b="0" cap="all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6656" y="2753084"/>
            <a:ext cx="4663440" cy="32004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07608" y="2038435"/>
            <a:ext cx="4663440" cy="722376"/>
          </a:xfrm>
        </p:spPr>
        <p:txBody>
          <a:bodyPr anchor="ctr">
            <a:normAutofit/>
          </a:bodyPr>
          <a:lstStyle>
            <a:lvl1pPr marL="0" indent="0">
              <a:buNone/>
              <a:defRPr sz="2200" b="0" cap="all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007608" y="2750990"/>
            <a:ext cx="4663440" cy="32004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1/13/2022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035626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1/13/2022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872259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1/13/2022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128143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7620000" y="0"/>
            <a:ext cx="457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8261404" y="542282"/>
            <a:ext cx="3383280" cy="1920240"/>
          </a:xfrm>
        </p:spPr>
        <p:txBody>
          <a:bodyPr anchor="b">
            <a:noAutofit/>
          </a:bodyPr>
          <a:lstStyle>
            <a:lvl1pPr>
              <a:lnSpc>
                <a:spcPct val="85000"/>
              </a:lnSpc>
              <a:defRPr sz="4000">
                <a:solidFill>
                  <a:srgbClr val="FFFFFF"/>
                </a:solidFill>
              </a:defRPr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762000"/>
            <a:ext cx="6096000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275982" y="2511813"/>
            <a:ext cx="3398520" cy="3126987"/>
          </a:xfr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>
                <a:solidFill>
                  <a:srgbClr val="262626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4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l-PL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1/13/2022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20000"/>
                  </a:srgbClr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667254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9224" y="5418667"/>
            <a:ext cx="10780776" cy="613283"/>
          </a:xfrm>
        </p:spPr>
        <p:txBody>
          <a:bodyPr anchor="b">
            <a:normAutofit/>
          </a:bodyPr>
          <a:lstStyle>
            <a:lvl1pPr>
              <a:defRPr sz="3200" b="0">
                <a:solidFill>
                  <a:srgbClr val="FFFFFF"/>
                </a:solidFill>
              </a:defRPr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12192000" cy="5330952"/>
          </a:xfrm>
          <a:solidFill>
            <a:schemeClr val="accent1">
              <a:lumMod val="40000"/>
              <a:lumOff val="60000"/>
            </a:schemeClr>
          </a:solidFill>
        </p:spPr>
        <p:txBody>
          <a:bodyPr anchor="t"/>
          <a:lstStyle>
            <a:lvl1pPr marL="0" indent="0" algn="ctr">
              <a:spcBef>
                <a:spcPts val="800"/>
              </a:spcBef>
              <a:buNone/>
              <a:defRPr sz="3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l-PL" dirty="0"/>
              <a:t>Kliknij ikonę, aby dodać obraz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6656" y="5909735"/>
            <a:ext cx="9229344" cy="533400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400">
                <a:solidFill>
                  <a:srgbClr val="262626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80000"/>
                  </a:srgbClr>
                </a:solidFill>
              </a:defRPr>
            </a:lvl1pPr>
          </a:lstStyle>
          <a:p>
            <a:fld id="{B61BEF0D-F0BB-DE4B-95CE-6DB70DBA9567}" type="datetimeFigureOut">
              <a:rPr lang="en-US" smtClean="0"/>
              <a:pPr/>
              <a:t>1/13/2022</a:t>
            </a:fld>
            <a:endParaRPr lang="en-US" dirty="0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80000"/>
                  </a:srgb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25000"/>
                  </a:srgbClr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1086638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57224" y="499533"/>
            <a:ext cx="10772775" cy="165819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011680"/>
            <a:ext cx="10753725" cy="376618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5800" y="6412447"/>
            <a:ext cx="41148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50">
                <a:solidFill>
                  <a:schemeClr val="tx1">
                    <a:alpha val="80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smtClean="0"/>
              <a:pPr/>
              <a:t>1/13/2022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6554697"/>
            <a:ext cx="50292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50" cap="all" baseline="0">
                <a:solidFill>
                  <a:schemeClr val="tx1">
                    <a:alpha val="8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63926" y="5876412"/>
            <a:ext cx="2926080" cy="139703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0300" b="0">
                <a:ln>
                  <a:noFill/>
                </a:ln>
                <a:solidFill>
                  <a:schemeClr val="accent1">
                    <a:alpha val="25000"/>
                  </a:schemeClr>
                </a:solidFill>
                <a:latin typeface="+mj-lt"/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263152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44" r:id="rId1"/>
    <p:sldLayoutId id="2147484145" r:id="rId2"/>
    <p:sldLayoutId id="2147484146" r:id="rId3"/>
    <p:sldLayoutId id="2147484147" r:id="rId4"/>
    <p:sldLayoutId id="2147484148" r:id="rId5"/>
    <p:sldLayoutId id="2147484149" r:id="rId6"/>
    <p:sldLayoutId id="2147484150" r:id="rId7"/>
    <p:sldLayoutId id="2147484151" r:id="rId8"/>
    <p:sldLayoutId id="2147484152" r:id="rId9"/>
    <p:sldLayoutId id="2147484153" r:id="rId10"/>
    <p:sldLayoutId id="2147484154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5400" kern="1200" spc="-120" baseline="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85000"/>
        </a:lnSpc>
        <a:spcBef>
          <a:spcPts val="1300"/>
        </a:spcBef>
        <a:buFont typeface="Arial" pitchFamily="34" charset="0"/>
        <a:buChar char=" "/>
        <a:defRPr sz="2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347472" indent="-3429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2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548640" indent="-54864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2000" i="1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822960" indent="-82296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097280" indent="-109728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1200000" indent="-2286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6pPr>
      <a:lvl7pPr marL="1400000" indent="-2286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7pPr>
      <a:lvl8pPr marL="1600000" indent="-2286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8pPr>
      <a:lvl9pPr marL="1800000" indent="-2286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hyperlink" Target="https://zenderable.github.io/lingual-read/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87503AFC-5249-4901-9A81-D575C9F92A0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31334" y="770467"/>
            <a:ext cx="10454470" cy="3352800"/>
          </a:xfrm>
        </p:spPr>
        <p:txBody>
          <a:bodyPr>
            <a:normAutofit/>
          </a:bodyPr>
          <a:lstStyle/>
          <a:p>
            <a:r>
              <a:rPr lang="pl-PL" b="1" dirty="0"/>
              <a:t>Lingual</a:t>
            </a:r>
            <a:r>
              <a:rPr lang="pl-PL" dirty="0"/>
              <a:t>Read</a:t>
            </a:r>
          </a:p>
        </p:txBody>
      </p:sp>
      <p:sp>
        <p:nvSpPr>
          <p:cNvPr id="3" name="Podtytuł 2">
            <a:extLst>
              <a:ext uri="{FF2B5EF4-FFF2-40B4-BE49-F238E27FC236}">
                <a16:creationId xmlns:a16="http://schemas.microsoft.com/office/drawing/2014/main" id="{53DBE2DF-E801-4FD6-AA53-7027FAAE836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31333" y="4389120"/>
            <a:ext cx="8029787" cy="1069848"/>
          </a:xfrm>
        </p:spPr>
        <p:txBody>
          <a:bodyPr/>
          <a:lstStyle/>
          <a:p>
            <a:r>
              <a:rPr lang="pl-PL" dirty="0"/>
              <a:t>Aplikacja do nauki języka angielskiego</a:t>
            </a:r>
          </a:p>
        </p:txBody>
      </p:sp>
    </p:spTree>
    <p:extLst>
      <p:ext uri="{BB962C8B-B14F-4D97-AF65-F5344CB8AC3E}">
        <p14:creationId xmlns:p14="http://schemas.microsoft.com/office/powerpoint/2010/main" val="286795539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ytuł 2">
            <a:extLst>
              <a:ext uri="{FF2B5EF4-FFF2-40B4-BE49-F238E27FC236}">
                <a16:creationId xmlns:a16="http://schemas.microsoft.com/office/drawing/2014/main" id="{63915841-F257-4899-8A99-057BDFA2757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pl-PL" b="1" dirty="0"/>
              <a:t>100%</a:t>
            </a:r>
          </a:p>
        </p:txBody>
      </p:sp>
      <p:sp>
        <p:nvSpPr>
          <p:cNvPr id="4" name="Podtytuł 3">
            <a:extLst>
              <a:ext uri="{FF2B5EF4-FFF2-40B4-BE49-F238E27FC236}">
                <a16:creationId xmlns:a16="http://schemas.microsoft.com/office/drawing/2014/main" id="{CC595B69-DA19-4308-9940-3A21318AC901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pl-PL" b="1" dirty="0"/>
              <a:t>wykonanych</a:t>
            </a:r>
            <a:r>
              <a:rPr lang="pl-PL" dirty="0"/>
              <a:t> zaplanowanych zadań, bez </a:t>
            </a:r>
            <a:r>
              <a:rPr lang="pl-PL" u="sng" dirty="0"/>
              <a:t>żadnych</a:t>
            </a:r>
            <a:r>
              <a:rPr lang="pl-PL" dirty="0"/>
              <a:t> opóźnień!</a:t>
            </a:r>
          </a:p>
        </p:txBody>
      </p:sp>
    </p:spTree>
    <p:extLst>
      <p:ext uri="{BB962C8B-B14F-4D97-AF65-F5344CB8AC3E}">
        <p14:creationId xmlns:p14="http://schemas.microsoft.com/office/powerpoint/2010/main" val="325449764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>
            <a:extLst>
              <a:ext uri="{FF2B5EF4-FFF2-40B4-BE49-F238E27FC236}">
                <a16:creationId xmlns:a16="http://schemas.microsoft.com/office/drawing/2014/main" id="{83C9DE08-3A7D-45A7-9CD7-AFC8E7B0FE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3504" y="905933"/>
            <a:ext cx="10780776" cy="3860800"/>
          </a:xfrm>
        </p:spPr>
        <p:txBody>
          <a:bodyPr>
            <a:normAutofit fontScale="90000"/>
          </a:bodyPr>
          <a:lstStyle/>
          <a:p>
            <a:r>
              <a:rPr lang="pl-PL" sz="5300" b="1" dirty="0"/>
              <a:t>Napotkaliśmy parę błędów, takich jak:</a:t>
            </a:r>
            <a:br>
              <a:rPr lang="pl-PL" sz="5300" dirty="0"/>
            </a:br>
            <a:r>
              <a:rPr lang="pl-PL" sz="5300" dirty="0"/>
              <a:t>- tekst nie zawsze zapisywał się poprawnie</a:t>
            </a:r>
            <a:br>
              <a:rPr lang="pl-PL" sz="5300" dirty="0"/>
            </a:br>
            <a:r>
              <a:rPr lang="pl-PL" sz="5300" dirty="0"/>
              <a:t>- tłumaczenie nie zawsze było poprawnie zwracane</a:t>
            </a:r>
            <a:endParaRPr lang="pl-PL" dirty="0"/>
          </a:p>
        </p:txBody>
      </p:sp>
      <p:sp>
        <p:nvSpPr>
          <p:cNvPr id="5" name="Symbol zastępczy tekstu 4">
            <a:extLst>
              <a:ext uri="{FF2B5EF4-FFF2-40B4-BE49-F238E27FC236}">
                <a16:creationId xmlns:a16="http://schemas.microsoft.com/office/drawing/2014/main" id="{F4463670-D26A-4A8B-8973-B6D7243AE5E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67512" y="4859867"/>
            <a:ext cx="9226296" cy="1752600"/>
          </a:xfrm>
        </p:spPr>
        <p:txBody>
          <a:bodyPr/>
          <a:lstStyle/>
          <a:p>
            <a:r>
              <a:rPr lang="pl-PL" dirty="0"/>
              <a:t>dzięki scenariuszom testowym, </a:t>
            </a:r>
            <a:r>
              <a:rPr lang="pl-PL" b="1" dirty="0"/>
              <a:t>naprawiliśmy je.</a:t>
            </a:r>
          </a:p>
        </p:txBody>
      </p:sp>
    </p:spTree>
    <p:extLst>
      <p:ext uri="{BB962C8B-B14F-4D97-AF65-F5344CB8AC3E}">
        <p14:creationId xmlns:p14="http://schemas.microsoft.com/office/powerpoint/2010/main" val="185159477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C399DB36-C264-49B9-B13C-927F78E33C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sz="4800" b="1" dirty="0"/>
              <a:t>Przykładowe scenariusze testowe</a:t>
            </a:r>
          </a:p>
        </p:txBody>
      </p:sp>
      <p:pic>
        <p:nvPicPr>
          <p:cNvPr id="4" name="Obraz 3">
            <a:extLst>
              <a:ext uri="{FF2B5EF4-FFF2-40B4-BE49-F238E27FC236}">
                <a16:creationId xmlns:a16="http://schemas.microsoft.com/office/drawing/2014/main" id="{30154122-D19B-4666-96DA-3DE8BE58E62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001" y="2091266"/>
            <a:ext cx="4839358" cy="4004733"/>
          </a:xfrm>
          <a:prstGeom prst="rect">
            <a:avLst/>
          </a:prstGeom>
        </p:spPr>
      </p:pic>
      <p:pic>
        <p:nvPicPr>
          <p:cNvPr id="6" name="Obraz 5">
            <a:extLst>
              <a:ext uri="{FF2B5EF4-FFF2-40B4-BE49-F238E27FC236}">
                <a16:creationId xmlns:a16="http://schemas.microsoft.com/office/drawing/2014/main" id="{C9BE0F80-A260-4E86-8FD9-E5D9588E794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06136" y="2091266"/>
            <a:ext cx="5098921" cy="40047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422554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>
            <a:extLst>
              <a:ext uri="{FF2B5EF4-FFF2-40B4-BE49-F238E27FC236}">
                <a16:creationId xmlns:a16="http://schemas.microsoft.com/office/drawing/2014/main" id="{AF499AF4-15ED-42A9-9975-E0F9AB989B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A </a:t>
            </a:r>
            <a:r>
              <a:rPr lang="pl-PL" b="1" dirty="0"/>
              <a:t>oto</a:t>
            </a:r>
            <a:r>
              <a:rPr lang="pl-PL" dirty="0"/>
              <a:t> co osiągnęliśmy…</a:t>
            </a:r>
          </a:p>
        </p:txBody>
      </p:sp>
      <p:sp>
        <p:nvSpPr>
          <p:cNvPr id="5" name="Symbol zastępczy tekstu 4">
            <a:extLst>
              <a:ext uri="{FF2B5EF4-FFF2-40B4-BE49-F238E27FC236}">
                <a16:creationId xmlns:a16="http://schemas.microsoft.com/office/drawing/2014/main" id="{7E9A5C58-2798-443C-91CA-AC2AF66860C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l-PL" dirty="0"/>
              <a:t>czyli demonstracja </a:t>
            </a:r>
            <a:r>
              <a:rPr lang="pl-PL" b="1" dirty="0"/>
              <a:t>na żywo </a:t>
            </a:r>
            <a:r>
              <a:rPr lang="pl-PL" dirty="0"/>
              <a:t>działającego rozwiązania!</a:t>
            </a:r>
          </a:p>
        </p:txBody>
      </p:sp>
    </p:spTree>
    <p:extLst>
      <p:ext uri="{BB962C8B-B14F-4D97-AF65-F5344CB8AC3E}">
        <p14:creationId xmlns:p14="http://schemas.microsoft.com/office/powerpoint/2010/main" val="419467604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BD4BDBA6-F6A6-4481-B8A5-B3301634AC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b="1" dirty="0"/>
              <a:t>Potencjał rozwojowy aplikacji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0FB92076-80F9-48A5-8A15-EF904D3999A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6656" y="2011680"/>
            <a:ext cx="10753725" cy="4710853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pl-PL" sz="2800" dirty="0"/>
              <a:t> rozszerzenie wspieranych języków o inne niż angielski (np. niemiecki, hiszpański)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pl-PL" sz="2800" dirty="0"/>
              <a:t> wprowadzenie ciemnego motywu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pl-PL" sz="2800" dirty="0"/>
              <a:t> możliwość dodawania dziennych celów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pl-PL" sz="2800" dirty="0"/>
              <a:t> podsumowanie znajomości słów w formie quizów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pl-PL" sz="2800" dirty="0"/>
              <a:t> dodanie syntezatora mowy słów angielskich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pl-PL" sz="2800" dirty="0"/>
              <a:t> udostępnianie stworzonych list przez użytkowników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pl-PL" sz="2800" dirty="0"/>
              <a:t> dodawanie kolejnych funkcjonalności na podstawie oczekiwań użytkowników</a:t>
            </a:r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65873644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ED1C887C-F8D5-4E94-9FE5-B024675AF8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b="1" dirty="0"/>
              <a:t>Wizytówka biznesowa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B0C61925-6BC4-4A55-978A-78FD8BDE38F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6656" y="1769534"/>
            <a:ext cx="10753725" cy="4008332"/>
          </a:xfrm>
        </p:spPr>
        <p:txBody>
          <a:bodyPr/>
          <a:lstStyle/>
          <a:p>
            <a:pPr marL="0" indent="0">
              <a:buNone/>
            </a:pPr>
            <a:r>
              <a:rPr lang="pl-PL" sz="2000" dirty="0"/>
              <a:t>Dowiedz się więcej informacji na stronie: </a:t>
            </a:r>
            <a:r>
              <a:rPr lang="pl-PL" sz="2000" dirty="0">
                <a:hlinkClick r:id="rId2"/>
              </a:rPr>
              <a:t>https://zenderable.github.io/lingual-read/</a:t>
            </a:r>
            <a:endParaRPr lang="pl-PL" sz="2000" dirty="0"/>
          </a:p>
          <a:p>
            <a:endParaRPr lang="pl-PL" dirty="0"/>
          </a:p>
        </p:txBody>
      </p:sp>
      <p:pic>
        <p:nvPicPr>
          <p:cNvPr id="7" name="Obraz 6">
            <a:extLst>
              <a:ext uri="{FF2B5EF4-FFF2-40B4-BE49-F238E27FC236}">
                <a16:creationId xmlns:a16="http://schemas.microsoft.com/office/drawing/2014/main" id="{D268557D-3959-4769-9D27-A05DFC0B4C6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27068" y="2607861"/>
            <a:ext cx="2857500" cy="2857500"/>
          </a:xfrm>
          <a:prstGeom prst="rect">
            <a:avLst/>
          </a:prstGeom>
        </p:spPr>
      </p:pic>
      <p:pic>
        <p:nvPicPr>
          <p:cNvPr id="6" name="Obraz 5">
            <a:extLst>
              <a:ext uri="{FF2B5EF4-FFF2-40B4-BE49-F238E27FC236}">
                <a16:creationId xmlns:a16="http://schemas.microsoft.com/office/drawing/2014/main" id="{013D54FB-A318-4874-97A7-C7EF8773ADA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1619" y="2493758"/>
            <a:ext cx="6252714" cy="35642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856829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1FE6A619-EA17-4297-83EB-3C451117CF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b="1" dirty="0"/>
              <a:t>Agenda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DEC771F1-F293-4CB1-AA15-200C8A965C0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6656" y="2011680"/>
            <a:ext cx="10753725" cy="4609253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pl-PL" sz="3200" dirty="0"/>
              <a:t> przedstawienie naszego zespołu;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pl-PL" sz="3200" dirty="0"/>
              <a:t> prezentacja projektu;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pl-PL" sz="3200" dirty="0"/>
              <a:t> przykłady zaplanowanych zadań;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pl-PL" sz="3200" dirty="0"/>
              <a:t> przykłady pull requestów oraz review kodu;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pl-PL" sz="3200" dirty="0"/>
              <a:t> scenariusze testowe;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pl-PL" sz="3200" dirty="0"/>
              <a:t> opis potencjału rozwojowego aplikacji;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pl-PL" sz="3200" dirty="0"/>
              <a:t> wizytówka, dokumentacja oraz ulotka projektu;</a:t>
            </a:r>
          </a:p>
          <a:p>
            <a:pPr>
              <a:buFont typeface="Arial" panose="020B0604020202020204" pitchFamily="34" charset="0"/>
              <a:buChar char="•"/>
            </a:pP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01670201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DFD8D55E-2FB5-4725-9193-BF3E867C3E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b="1" dirty="0"/>
              <a:t>Skład naszego zespołu</a:t>
            </a:r>
          </a:p>
        </p:txBody>
      </p:sp>
      <p:graphicFrame>
        <p:nvGraphicFramePr>
          <p:cNvPr id="4" name="Tabela 4">
            <a:extLst>
              <a:ext uri="{FF2B5EF4-FFF2-40B4-BE49-F238E27FC236}">
                <a16:creationId xmlns:a16="http://schemas.microsoft.com/office/drawing/2014/main" id="{5AC7DD75-7043-4E85-A5A3-D7298BF8FE2C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51704246"/>
              </p:ext>
            </p:extLst>
          </p:nvPr>
        </p:nvGraphicFramePr>
        <p:xfrm>
          <a:off x="657224" y="2157731"/>
          <a:ext cx="10434110" cy="373506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217809">
                  <a:extLst>
                    <a:ext uri="{9D8B030D-6E8A-4147-A177-3AD203B41FA5}">
                      <a16:colId xmlns:a16="http://schemas.microsoft.com/office/drawing/2014/main" val="1498173313"/>
                    </a:ext>
                  </a:extLst>
                </a:gridCol>
                <a:gridCol w="5216301">
                  <a:extLst>
                    <a:ext uri="{9D8B030D-6E8A-4147-A177-3AD203B41FA5}">
                      <a16:colId xmlns:a16="http://schemas.microsoft.com/office/drawing/2014/main" val="1433806821"/>
                    </a:ext>
                  </a:extLst>
                </a:gridCol>
              </a:tblGrid>
              <a:tr h="424602">
                <a:tc>
                  <a:txBody>
                    <a:bodyPr/>
                    <a:lstStyle/>
                    <a:p>
                      <a:r>
                        <a:rPr lang="pl-PL" dirty="0"/>
                        <a:t>Imię i Nazwisko</a:t>
                      </a:r>
                    </a:p>
                  </a:txBody>
                  <a:tcPr marL="66021" marR="66021"/>
                </a:tc>
                <a:tc>
                  <a:txBody>
                    <a:bodyPr/>
                    <a:lstStyle/>
                    <a:p>
                      <a:r>
                        <a:rPr lang="pl-PL" dirty="0"/>
                        <a:t>Role:</a:t>
                      </a:r>
                    </a:p>
                  </a:txBody>
                  <a:tcPr marL="66021" marR="66021"/>
                </a:tc>
                <a:extLst>
                  <a:ext uri="{0D108BD9-81ED-4DB2-BD59-A6C34878D82A}">
                    <a16:rowId xmlns:a16="http://schemas.microsoft.com/office/drawing/2014/main" val="2883200275"/>
                  </a:ext>
                </a:extLst>
              </a:tr>
              <a:tr h="604604">
                <a:tc>
                  <a:txBody>
                    <a:bodyPr/>
                    <a:lstStyle/>
                    <a:p>
                      <a:r>
                        <a:rPr lang="pl-PL" dirty="0"/>
                        <a:t>Mateusz Durajewski</a:t>
                      </a:r>
                    </a:p>
                  </a:txBody>
                  <a:tcPr marL="66021" marR="66021"/>
                </a:tc>
                <a:tc>
                  <a:txBody>
                    <a:bodyPr/>
                    <a:lstStyle/>
                    <a:p>
                      <a:r>
                        <a:rPr lang="pl-PL" dirty="0"/>
                        <a:t>Opiekun zespołu</a:t>
                      </a:r>
                    </a:p>
                  </a:txBody>
                  <a:tcPr marL="66021" marR="66021"/>
                </a:tc>
                <a:extLst>
                  <a:ext uri="{0D108BD9-81ED-4DB2-BD59-A6C34878D82A}">
                    <a16:rowId xmlns:a16="http://schemas.microsoft.com/office/drawing/2014/main" val="2372716224"/>
                  </a:ext>
                </a:extLst>
              </a:tr>
              <a:tr h="267464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dirty="0"/>
                        <a:t>Karol Stumski</a:t>
                      </a:r>
                    </a:p>
                  </a:txBody>
                  <a:tcPr marL="66021" marR="66021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dirty="0"/>
                        <a:t>Lider zespołu, organizowanie pracy, programowanie API</a:t>
                      </a:r>
                    </a:p>
                    <a:p>
                      <a:endParaRPr lang="pl-PL" dirty="0"/>
                    </a:p>
                  </a:txBody>
                  <a:tcPr marL="66021" marR="66021"/>
                </a:tc>
                <a:extLst>
                  <a:ext uri="{0D108BD9-81ED-4DB2-BD59-A6C34878D82A}">
                    <a16:rowId xmlns:a16="http://schemas.microsoft.com/office/drawing/2014/main" val="1031738713"/>
                  </a:ext>
                </a:extLst>
              </a:tr>
              <a:tr h="604604">
                <a:tc>
                  <a:txBody>
                    <a:bodyPr/>
                    <a:lstStyle/>
                    <a:p>
                      <a:r>
                        <a:rPr lang="pl-PL" dirty="0"/>
                        <a:t>Adam Pszczoła</a:t>
                      </a:r>
                    </a:p>
                  </a:txBody>
                  <a:tcPr marL="66021" marR="66021"/>
                </a:tc>
                <a:tc>
                  <a:txBody>
                    <a:bodyPr/>
                    <a:lstStyle/>
                    <a:p>
                      <a:r>
                        <a:rPr lang="pl-PL" dirty="0"/>
                        <a:t>Backend Developer</a:t>
                      </a:r>
                    </a:p>
                  </a:txBody>
                  <a:tcPr marL="66021" marR="66021"/>
                </a:tc>
                <a:extLst>
                  <a:ext uri="{0D108BD9-81ED-4DB2-BD59-A6C34878D82A}">
                    <a16:rowId xmlns:a16="http://schemas.microsoft.com/office/drawing/2014/main" val="915932144"/>
                  </a:ext>
                </a:extLst>
              </a:tr>
              <a:tr h="604604">
                <a:tc>
                  <a:txBody>
                    <a:bodyPr/>
                    <a:lstStyle/>
                    <a:p>
                      <a:r>
                        <a:rPr lang="pl-PL" dirty="0"/>
                        <a:t>Jarosław Szymczak</a:t>
                      </a:r>
                    </a:p>
                  </a:txBody>
                  <a:tcPr marL="66021" marR="66021"/>
                </a:tc>
                <a:tc>
                  <a:txBody>
                    <a:bodyPr/>
                    <a:lstStyle/>
                    <a:p>
                      <a:r>
                        <a:rPr lang="pl-PL" dirty="0"/>
                        <a:t>Frontend Developer</a:t>
                      </a:r>
                    </a:p>
                  </a:txBody>
                  <a:tcPr marL="66021" marR="66021"/>
                </a:tc>
                <a:extLst>
                  <a:ext uri="{0D108BD9-81ED-4DB2-BD59-A6C34878D82A}">
                    <a16:rowId xmlns:a16="http://schemas.microsoft.com/office/drawing/2014/main" val="753825542"/>
                  </a:ext>
                </a:extLst>
              </a:tr>
              <a:tr h="582255">
                <a:tc>
                  <a:txBody>
                    <a:bodyPr/>
                    <a:lstStyle/>
                    <a:p>
                      <a:r>
                        <a:rPr lang="pl-PL" dirty="0"/>
                        <a:t>Michał Siuda</a:t>
                      </a:r>
                    </a:p>
                  </a:txBody>
                  <a:tcPr marL="66021" marR="66021"/>
                </a:tc>
                <a:tc>
                  <a:txBody>
                    <a:bodyPr/>
                    <a:lstStyle/>
                    <a:p>
                      <a:r>
                        <a:rPr lang="pl-PL" dirty="0"/>
                        <a:t>Prezentacja biznesowa, testy manualne</a:t>
                      </a:r>
                    </a:p>
                  </a:txBody>
                  <a:tcPr marL="66021" marR="66021"/>
                </a:tc>
                <a:extLst>
                  <a:ext uri="{0D108BD9-81ED-4DB2-BD59-A6C34878D82A}">
                    <a16:rowId xmlns:a16="http://schemas.microsoft.com/office/drawing/2014/main" val="339473762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273570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CDF10475-77CE-41F1-AA54-B04B36680D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7224" y="304800"/>
            <a:ext cx="10772775" cy="1852931"/>
          </a:xfrm>
        </p:spPr>
        <p:txBody>
          <a:bodyPr>
            <a:noAutofit/>
          </a:bodyPr>
          <a:lstStyle/>
          <a:p>
            <a:r>
              <a:rPr lang="pl-PL" sz="4400" b="1" dirty="0"/>
              <a:t>Dlaczego LingualRead? Czyli rozwiązanie problemów z językiem angielskim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275C2339-0D1B-4190-ACC7-7BAB68EFFAE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6656" y="2011680"/>
            <a:ext cx="10753725" cy="4744720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  <a:buFont typeface="Wingdings" panose="05000000000000000000" pitchFamily="2" charset="2"/>
              <a:buChar char="§"/>
            </a:pPr>
            <a:r>
              <a:rPr lang="pl-PL" sz="3200" dirty="0"/>
              <a:t> angielski jest najpopularniejszym językiem na świecie</a:t>
            </a:r>
          </a:p>
          <a:p>
            <a:pPr>
              <a:lnSpc>
                <a:spcPct val="100000"/>
              </a:lnSpc>
              <a:buFont typeface="Wingdings" panose="05000000000000000000" pitchFamily="2" charset="2"/>
              <a:buChar char="§"/>
            </a:pPr>
            <a:r>
              <a:rPr lang="pl-PL" sz="3200" dirty="0"/>
              <a:t> ciężko odnaleźć się, szczególnie w branży informatycznej bez jego znajomości</a:t>
            </a:r>
          </a:p>
          <a:p>
            <a:pPr>
              <a:lnSpc>
                <a:spcPct val="100000"/>
              </a:lnSpc>
              <a:buFont typeface="Wingdings" panose="05000000000000000000" pitchFamily="2" charset="2"/>
              <a:buChar char="§"/>
            </a:pPr>
            <a:r>
              <a:rPr lang="pl-PL" sz="3200" dirty="0"/>
              <a:t> aplikacja pozwala połączyć przyjemne z pożytecznym - nauka angielskiego na podstawie ulubionych tekstów</a:t>
            </a:r>
          </a:p>
          <a:p>
            <a:pPr>
              <a:lnSpc>
                <a:spcPct val="100000"/>
              </a:lnSpc>
              <a:buFont typeface="Wingdings" panose="05000000000000000000" pitchFamily="2" charset="2"/>
              <a:buChar char="§"/>
            </a:pPr>
            <a:r>
              <a:rPr lang="pl-PL" sz="3200" dirty="0"/>
              <a:t> koniec bezsensownego wkuwania słówek</a:t>
            </a:r>
          </a:p>
        </p:txBody>
      </p:sp>
    </p:spTree>
    <p:extLst>
      <p:ext uri="{BB962C8B-B14F-4D97-AF65-F5344CB8AC3E}">
        <p14:creationId xmlns:p14="http://schemas.microsoft.com/office/powerpoint/2010/main" val="28370526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E5A49207-6BA1-44AC-9951-24CF3F64C6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b="1" dirty="0"/>
              <a:t>Funkcjonalności aplikacji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7E1835E9-466D-4056-AFEE-C3A41D35D2F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6656" y="2011680"/>
            <a:ext cx="10753725" cy="4499187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pl-PL" sz="3600" dirty="0"/>
              <a:t> możliwość stworzenia swojej własnej bazy tekstów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pl-PL" sz="3600" dirty="0"/>
              <a:t> możliwość stworzenia własnego konta w aplikacji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pl-PL" sz="3600" dirty="0"/>
              <a:t> możliwość przetłumaczenia nieznanego słowa w tekście z pomocą jednego kliknięcia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pl-PL" sz="3600" dirty="0"/>
              <a:t> możliwość dodania wybranego słowa do własnej listy</a:t>
            </a:r>
          </a:p>
        </p:txBody>
      </p:sp>
    </p:spTree>
    <p:extLst>
      <p:ext uri="{BB962C8B-B14F-4D97-AF65-F5344CB8AC3E}">
        <p14:creationId xmlns:p14="http://schemas.microsoft.com/office/powerpoint/2010/main" val="418974829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1F1F8BA8-3E45-409C-B064-A5981EFD5A81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pl-PL" b="1" dirty="0"/>
              <a:t>Github</a:t>
            </a:r>
          </a:p>
        </p:txBody>
      </p:sp>
      <p:sp>
        <p:nvSpPr>
          <p:cNvPr id="4" name="Podtytuł 3">
            <a:extLst>
              <a:ext uri="{FF2B5EF4-FFF2-40B4-BE49-F238E27FC236}">
                <a16:creationId xmlns:a16="http://schemas.microsoft.com/office/drawing/2014/main" id="{8E8B6AB0-9EB0-4843-A3CF-6A41753A7FC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67512" y="4206876"/>
            <a:ext cx="10135955" cy="1645920"/>
          </a:xfrm>
        </p:spPr>
        <p:txBody>
          <a:bodyPr/>
          <a:lstStyle/>
          <a:p>
            <a:r>
              <a:rPr lang="pl-PL" dirty="0"/>
              <a:t>hostingowy serwis internetowy naszego projektu informatycznego – czyli </a:t>
            </a:r>
            <a:r>
              <a:rPr lang="pl-PL" b="1" dirty="0"/>
              <a:t>nasze</a:t>
            </a:r>
            <a:r>
              <a:rPr lang="pl-PL" dirty="0"/>
              <a:t> centrum sterowania!</a:t>
            </a:r>
          </a:p>
        </p:txBody>
      </p:sp>
    </p:spTree>
    <p:extLst>
      <p:ext uri="{BB962C8B-B14F-4D97-AF65-F5344CB8AC3E}">
        <p14:creationId xmlns:p14="http://schemas.microsoft.com/office/powerpoint/2010/main" val="200908667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1C2313D5-F2FD-46BB-B4B5-1A47C66746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7224" y="499533"/>
            <a:ext cx="10772775" cy="1658198"/>
          </a:xfrm>
        </p:spPr>
        <p:txBody>
          <a:bodyPr>
            <a:normAutofit/>
          </a:bodyPr>
          <a:lstStyle/>
          <a:p>
            <a:r>
              <a:rPr lang="pl-PL" sz="4400" b="1" dirty="0"/>
              <a:t>Kamienie milowe projektu w trakcie prac</a:t>
            </a:r>
          </a:p>
        </p:txBody>
      </p:sp>
      <p:pic>
        <p:nvPicPr>
          <p:cNvPr id="9" name="Obraz 8">
            <a:extLst>
              <a:ext uri="{FF2B5EF4-FFF2-40B4-BE49-F238E27FC236}">
                <a16:creationId xmlns:a16="http://schemas.microsoft.com/office/drawing/2014/main" id="{A22D9C59-F228-4FC3-9BA2-042B2504285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001" y="2102289"/>
            <a:ext cx="8576732" cy="42561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396991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5E82D58F-4623-437C-A537-A7E7084739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sz="4400" b="1" dirty="0"/>
              <a:t>Tablica zadań projektu w trakcie prac</a:t>
            </a:r>
          </a:p>
        </p:txBody>
      </p:sp>
      <p:pic>
        <p:nvPicPr>
          <p:cNvPr id="4" name="Obraz 3">
            <a:extLst>
              <a:ext uri="{FF2B5EF4-FFF2-40B4-BE49-F238E27FC236}">
                <a16:creationId xmlns:a16="http://schemas.microsoft.com/office/drawing/2014/main" id="{AC60BDDB-3805-40DE-904C-A27DE05CBEC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001" y="2041028"/>
            <a:ext cx="10058399" cy="45764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324176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866EF540-8328-4E7A-9F54-13AA3C0E55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sz="4400" b="1" dirty="0"/>
              <a:t>Przykładowy pull request i review kodu</a:t>
            </a:r>
          </a:p>
        </p:txBody>
      </p:sp>
      <p:pic>
        <p:nvPicPr>
          <p:cNvPr id="4" name="Obraz 3">
            <a:extLst>
              <a:ext uri="{FF2B5EF4-FFF2-40B4-BE49-F238E27FC236}">
                <a16:creationId xmlns:a16="http://schemas.microsoft.com/office/drawing/2014/main" id="{C062FB54-0B90-4539-8A69-08BDD1E1131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7224" y="1762068"/>
            <a:ext cx="6095101" cy="4757266"/>
          </a:xfrm>
          <a:prstGeom prst="rect">
            <a:avLst/>
          </a:prstGeom>
        </p:spPr>
      </p:pic>
      <p:pic>
        <p:nvPicPr>
          <p:cNvPr id="6" name="Obraz 5">
            <a:extLst>
              <a:ext uri="{FF2B5EF4-FFF2-40B4-BE49-F238E27FC236}">
                <a16:creationId xmlns:a16="http://schemas.microsoft.com/office/drawing/2014/main" id="{FCC352FD-82D8-4723-BD14-780B1C63293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67866" y="3429000"/>
            <a:ext cx="4779883" cy="3012865"/>
          </a:xfrm>
          <a:prstGeom prst="rect">
            <a:avLst/>
          </a:prstGeom>
        </p:spPr>
      </p:pic>
      <p:pic>
        <p:nvPicPr>
          <p:cNvPr id="10" name="Obraz 9">
            <a:extLst>
              <a:ext uri="{FF2B5EF4-FFF2-40B4-BE49-F238E27FC236}">
                <a16:creationId xmlns:a16="http://schemas.microsoft.com/office/drawing/2014/main" id="{52D69A31-9924-4530-BCC5-B1A6F9FE35A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76462" y="2288305"/>
            <a:ext cx="3213738" cy="11406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5153309"/>
      </p:ext>
    </p:extLst>
  </p:cSld>
  <p:clrMapOvr>
    <a:masterClrMapping/>
  </p:clrMapOvr>
</p:sld>
</file>

<file path=ppt/theme/theme1.xml><?xml version="1.0" encoding="utf-8"?>
<a:theme xmlns:a="http://schemas.openxmlformats.org/drawingml/2006/main" name="Wielkomiejski">
  <a:themeElements>
    <a:clrScheme name="Niebieski">
      <a:dk1>
        <a:sysClr val="windowText" lastClr="000000"/>
      </a:dk1>
      <a:lt1>
        <a:sysClr val="window" lastClr="FFFFFF"/>
      </a:lt1>
      <a:dk2>
        <a:srgbClr val="17406D"/>
      </a:dk2>
      <a:lt2>
        <a:srgbClr val="DBEF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Century Gothic-Palatino Linotype">
      <a:majorFont>
        <a:latin typeface="Century Gothic" panose="020B0502020202020204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alatino Linotype" panose="02040502050505030304"/>
        <a:ea typeface=""/>
        <a:cs typeface=""/>
        <a:font script="Grek" typeface="Cambria"/>
        <a:font script="Cyrl" typeface="Cambria"/>
        <a:font script="Jpan" typeface="HG創英ﾌﾟﾚｾﾞﾝｽEB"/>
        <a:font script="Hang" typeface="맑은 고딕"/>
        <a:font script="Hans" typeface="宋体"/>
        <a:font script="Hant" typeface="新細明體"/>
        <a:font script="Arab" typeface="Times New Roman"/>
        <a:font script="Hebr" typeface="Aharoni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Wielkomiejski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00000"/>
                <a:lumMod val="110000"/>
              </a:schemeClr>
            </a:gs>
            <a:gs pos="50000">
              <a:schemeClr val="phClr">
                <a:tint val="75000"/>
                <a:satMod val="101000"/>
                <a:lumMod val="105000"/>
              </a:schemeClr>
            </a:gs>
            <a:gs pos="100000">
              <a:schemeClr val="phClr">
                <a:tint val="82000"/>
                <a:satMod val="104000"/>
                <a:lumMod val="105000"/>
              </a:schemeClr>
            </a:gs>
          </a:gsLst>
          <a:lin ang="2700000" scaled="0"/>
        </a:gradFill>
        <a:gradFill rotWithShape="1">
          <a:gsLst>
            <a:gs pos="0">
              <a:schemeClr val="phClr">
                <a:tint val="97000"/>
                <a:satMod val="100000"/>
                <a:lumMod val="102000"/>
              </a:schemeClr>
            </a:gs>
            <a:gs pos="50000">
              <a:schemeClr val="phClr">
                <a:shade val="100000"/>
                <a:satMod val="100000"/>
                <a:lumMod val="100000"/>
              </a:schemeClr>
            </a:gs>
            <a:gs pos="100000">
              <a:schemeClr val="phClr">
                <a:shade val="80000"/>
                <a:satMod val="100000"/>
                <a:lumMod val="99000"/>
              </a:schemeClr>
            </a:gs>
          </a:gsLst>
          <a:lin ang="27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solidFill>
          <a:schemeClr val="phClr">
            <a:shade val="95000"/>
            <a:satMod val="170000"/>
          </a:schemeClr>
        </a:soli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etropolitan" id="{4C5440D6-04D2-4954-96CF-F251137069B2}" vid="{79CFCA13-9412-4290-BB4B-85112F88857B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TM03457491[[fn=Wielkomiejski]]</Template>
  <TotalTime>529</TotalTime>
  <Words>325</Words>
  <Application>Microsoft Office PowerPoint</Application>
  <PresentationFormat>Panoramiczny</PresentationFormat>
  <Paragraphs>55</Paragraphs>
  <Slides>15</Slides>
  <Notes>0</Notes>
  <HiddenSlides>0</HiddenSlides>
  <MMClips>0</MMClips>
  <ScaleCrop>false</ScaleCrop>
  <HeadingPairs>
    <vt:vector size="6" baseType="variant">
      <vt:variant>
        <vt:lpstr>Używane czcionki</vt:lpstr>
      </vt:variant>
      <vt:variant>
        <vt:i4>4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15</vt:i4>
      </vt:variant>
    </vt:vector>
  </HeadingPairs>
  <TitlesOfParts>
    <vt:vector size="20" baseType="lpstr">
      <vt:lpstr>Arial</vt:lpstr>
      <vt:lpstr>Century Gothic</vt:lpstr>
      <vt:lpstr>Palatino Linotype</vt:lpstr>
      <vt:lpstr>Wingdings</vt:lpstr>
      <vt:lpstr>Wielkomiejski</vt:lpstr>
      <vt:lpstr>LingualRead</vt:lpstr>
      <vt:lpstr>Agenda</vt:lpstr>
      <vt:lpstr>Skład naszego zespołu</vt:lpstr>
      <vt:lpstr>Dlaczego LingualRead? Czyli rozwiązanie problemów z językiem angielskim</vt:lpstr>
      <vt:lpstr>Funkcjonalności aplikacji</vt:lpstr>
      <vt:lpstr>Github</vt:lpstr>
      <vt:lpstr>Kamienie milowe projektu w trakcie prac</vt:lpstr>
      <vt:lpstr>Tablica zadań projektu w trakcie prac</vt:lpstr>
      <vt:lpstr>Przykładowy pull request i review kodu</vt:lpstr>
      <vt:lpstr>100%</vt:lpstr>
      <vt:lpstr>Napotkaliśmy parę błędów, takich jak: - tekst nie zawsze zapisywał się poprawnie - tłumaczenie nie zawsze było poprawnie zwracane</vt:lpstr>
      <vt:lpstr>Przykładowe scenariusze testowe</vt:lpstr>
      <vt:lpstr>A oto co osiągnęliśmy…</vt:lpstr>
      <vt:lpstr>Potencjał rozwojowy aplikacji</vt:lpstr>
      <vt:lpstr>Wizytówka biznesowa</vt:lpstr>
    </vt:vector>
  </TitlesOfParts>
  <Manager>Karol Stumski</Manager>
  <Company>ZPI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LingualRead - aplikacja do nauki języka angielskiego</dc:title>
  <dc:subject>Nauka języka angielskiego</dc:subject>
  <dc:creator>Michał Siuda; Karol Stumski</dc:creator>
  <cp:lastModifiedBy>Karol Stumski</cp:lastModifiedBy>
  <cp:revision>29</cp:revision>
  <dcterms:created xsi:type="dcterms:W3CDTF">2022-01-06T10:12:51Z</dcterms:created>
  <dcterms:modified xsi:type="dcterms:W3CDTF">2022-01-12T23:06:47Z</dcterms:modified>
  <cp:category>Informatyka</cp:category>
  <cp:version>1</cp:version>
</cp:coreProperties>
</file>